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9"/>
  </p:notesMasterIdLst>
  <p:sldIdLst>
    <p:sldId id="256" r:id="rId5"/>
    <p:sldId id="257" r:id="rId6"/>
    <p:sldId id="259" r:id="rId7"/>
    <p:sldId id="258"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0E3533-9FFB-7A49-BBD0-B8C9F82CA91F}" v="1109" dt="2024-10-17T21:09:24.831"/>
    <p1510:client id="{126BF473-3456-445D-B61B-A7364F8B24E8}" v="1" dt="2024-10-18T19:35:21.119"/>
    <p1510:client id="{629CDD00-B963-4DED-9677-7F7373B29E8E}" v="2331" dt="2024-10-17T21:18:45.256"/>
    <p1510:client id="{7042EC03-1D95-63A4-1D56-6694C4DCA242}" v="1974" dt="2024-10-17T20:29:35.1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008" autoAdjust="0"/>
  </p:normalViewPr>
  <p:slideViewPr>
    <p:cSldViewPr snapToGrid="0">
      <p:cViewPr varScale="1">
        <p:scale>
          <a:sx n="96" d="100"/>
          <a:sy n="96" d="100"/>
        </p:scale>
        <p:origin x="111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EFAC9F-CACF-40F1-9713-488249950683}" type="datetimeFigureOut">
              <a:rPr lang="en-US" smtClean="0"/>
              <a:t>10/20/2024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A225B1-3ABF-4E32-AD89-F9EF5FED2EBA}" type="slidenum">
              <a:rPr lang="en-US" smtClean="0"/>
              <a:t>‹#›</a:t>
            </a:fld>
            <a:endParaRPr lang="en-US"/>
          </a:p>
        </p:txBody>
      </p:sp>
    </p:spTree>
    <p:extLst>
      <p:ext uri="{BB962C8B-B14F-4D97-AF65-F5344CB8AC3E}">
        <p14:creationId xmlns:p14="http://schemas.microsoft.com/office/powerpoint/2010/main" val="5265859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Talking points: </a:t>
            </a:r>
          </a:p>
          <a:p>
            <a:pPr marL="171450" indent="-171450">
              <a:buFont typeface="Arial" panose="020B0604020202020204" pitchFamily="34" charset="0"/>
              <a:buChar char="•"/>
            </a:pPr>
            <a:r>
              <a:rPr lang="en-US"/>
              <a:t>Discuss how article metrics appear in SE (when inputting data and on the public profile)</a:t>
            </a:r>
          </a:p>
          <a:p>
            <a:pPr marL="171450" indent="-171450">
              <a:buFont typeface="Arial" panose="020B0604020202020204" pitchFamily="34" charset="0"/>
              <a:buChar char="•"/>
            </a:pPr>
            <a:r>
              <a:rPr lang="en-US"/>
              <a:t>Discuss </a:t>
            </a:r>
            <a:r>
              <a:rPr lang="en-US" err="1"/>
              <a:t>Altmetrics</a:t>
            </a:r>
            <a:r>
              <a:rPr lang="en-US"/>
              <a:t>, Dimensions, and other metrics briefly</a:t>
            </a:r>
          </a:p>
        </p:txBody>
      </p:sp>
      <p:sp>
        <p:nvSpPr>
          <p:cNvPr id="4" name="Slide Number Placeholder 3"/>
          <p:cNvSpPr>
            <a:spLocks noGrp="1"/>
          </p:cNvSpPr>
          <p:nvPr>
            <p:ph type="sldNum" sz="quarter" idx="5"/>
          </p:nvPr>
        </p:nvSpPr>
        <p:spPr/>
        <p:txBody>
          <a:bodyPr/>
          <a:lstStyle/>
          <a:p>
            <a:fld id="{75A225B1-3ABF-4E32-AD89-F9EF5FED2EBA}" type="slidenum">
              <a:rPr lang="en-US" smtClean="0"/>
              <a:t>1</a:t>
            </a:fld>
            <a:endParaRPr lang="en-US"/>
          </a:p>
        </p:txBody>
      </p:sp>
    </p:spTree>
    <p:extLst>
      <p:ext uri="{BB962C8B-B14F-4D97-AF65-F5344CB8AC3E}">
        <p14:creationId xmlns:p14="http://schemas.microsoft.com/office/powerpoint/2010/main" val="25633617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Talking points: </a:t>
            </a:r>
          </a:p>
          <a:p>
            <a:pPr marL="171450" indent="-171450">
              <a:buFont typeface="Arial" panose="020B0604020202020204" pitchFamily="34" charset="0"/>
              <a:buChar char="•"/>
            </a:pPr>
            <a:r>
              <a:rPr lang="en-US" dirty="0"/>
              <a:t>Discuss how journal metrics appear in SE (when inputting data and on the public profile)</a:t>
            </a:r>
          </a:p>
          <a:p>
            <a:pPr marL="171450" indent="-171450">
              <a:buFont typeface="Arial" panose="020B0604020202020204" pitchFamily="34" charset="0"/>
              <a:buChar char="•"/>
            </a:pPr>
            <a:r>
              <a:rPr lang="en-US" dirty="0"/>
              <a:t>Discuss SNIP and SJR metrics briefly</a:t>
            </a:r>
          </a:p>
          <a:p>
            <a:pPr marL="171450" indent="-171450">
              <a:buFont typeface="Arial" panose="020B0604020202020204" pitchFamily="34" charset="0"/>
              <a:buChar char="•"/>
            </a:pPr>
            <a:r>
              <a:rPr lang="en-US" dirty="0"/>
              <a:t>Mention gaps in Scopus coverage</a:t>
            </a:r>
          </a:p>
        </p:txBody>
      </p:sp>
      <p:sp>
        <p:nvSpPr>
          <p:cNvPr id="4" name="Slide Number Placeholder 3"/>
          <p:cNvSpPr>
            <a:spLocks noGrp="1"/>
          </p:cNvSpPr>
          <p:nvPr>
            <p:ph type="sldNum" sz="quarter" idx="5"/>
          </p:nvPr>
        </p:nvSpPr>
        <p:spPr/>
        <p:txBody>
          <a:bodyPr/>
          <a:lstStyle/>
          <a:p>
            <a:fld id="{75A225B1-3ABF-4E32-AD89-F9EF5FED2EBA}" type="slidenum">
              <a:rPr lang="en-US" smtClean="0"/>
              <a:t>2</a:t>
            </a:fld>
            <a:endParaRPr lang="en-US"/>
          </a:p>
        </p:txBody>
      </p:sp>
    </p:spTree>
    <p:extLst>
      <p:ext uri="{BB962C8B-B14F-4D97-AF65-F5344CB8AC3E}">
        <p14:creationId xmlns:p14="http://schemas.microsoft.com/office/powerpoint/2010/main" val="2832344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Talking points: </a:t>
            </a:r>
          </a:p>
          <a:p>
            <a:pPr marL="171450" indent="-171450">
              <a:buFont typeface="Arial" panose="020B0604020202020204" pitchFamily="34" charset="0"/>
              <a:buChar char="•"/>
            </a:pPr>
            <a:r>
              <a:rPr lang="en-US" dirty="0"/>
              <a:t>Discuss how author metrics appear in SE (when </a:t>
            </a:r>
            <a:r>
              <a:rPr lang="en-US" dirty="0" err="1"/>
              <a:t>inputing</a:t>
            </a:r>
            <a:r>
              <a:rPr lang="en-US" dirty="0"/>
              <a:t> data … does not appear on the public profile (but you’ll need to confirm this because in the pilot site it doesn’t…))</a:t>
            </a:r>
          </a:p>
          <a:p>
            <a:pPr marL="171450" indent="-171450">
              <a:buFont typeface="Arial" panose="020B0604020202020204" pitchFamily="34" charset="0"/>
              <a:buChar char="•"/>
            </a:pPr>
            <a:r>
              <a:rPr lang="en-US" dirty="0"/>
              <a:t>Discuss h-index briefly</a:t>
            </a:r>
          </a:p>
          <a:p>
            <a:endParaRPr lang="en-US" dirty="0"/>
          </a:p>
        </p:txBody>
      </p:sp>
      <p:sp>
        <p:nvSpPr>
          <p:cNvPr id="4" name="Slide Number Placeholder 3"/>
          <p:cNvSpPr>
            <a:spLocks noGrp="1"/>
          </p:cNvSpPr>
          <p:nvPr>
            <p:ph type="sldNum" sz="quarter" idx="5"/>
          </p:nvPr>
        </p:nvSpPr>
        <p:spPr/>
        <p:txBody>
          <a:bodyPr/>
          <a:lstStyle/>
          <a:p>
            <a:fld id="{75A225B1-3ABF-4E32-AD89-F9EF5FED2EBA}" type="slidenum">
              <a:rPr lang="en-US" smtClean="0"/>
              <a:t>3</a:t>
            </a:fld>
            <a:endParaRPr lang="en-US"/>
          </a:p>
        </p:txBody>
      </p:sp>
    </p:spTree>
    <p:extLst>
      <p:ext uri="{BB962C8B-B14F-4D97-AF65-F5344CB8AC3E}">
        <p14:creationId xmlns:p14="http://schemas.microsoft.com/office/powerpoint/2010/main" val="25636469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Talking points: </a:t>
            </a:r>
          </a:p>
        </p:txBody>
      </p:sp>
      <p:sp>
        <p:nvSpPr>
          <p:cNvPr id="4" name="Slide Number Placeholder 3"/>
          <p:cNvSpPr>
            <a:spLocks noGrp="1"/>
          </p:cNvSpPr>
          <p:nvPr>
            <p:ph type="sldNum" sz="quarter" idx="5"/>
          </p:nvPr>
        </p:nvSpPr>
        <p:spPr/>
        <p:txBody>
          <a:bodyPr/>
          <a:lstStyle/>
          <a:p>
            <a:fld id="{75A225B1-3ABF-4E32-AD89-F9EF5FED2EBA}" type="slidenum">
              <a:rPr lang="en-US" smtClean="0"/>
              <a:t>4</a:t>
            </a:fld>
            <a:endParaRPr lang="en-US"/>
          </a:p>
        </p:txBody>
      </p:sp>
    </p:spTree>
    <p:extLst>
      <p:ext uri="{BB962C8B-B14F-4D97-AF65-F5344CB8AC3E}">
        <p14:creationId xmlns:p14="http://schemas.microsoft.com/office/powerpoint/2010/main" val="40376191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F38FA-75F8-CDE5-5BE2-61142207388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A495207-BF81-BDA2-6FC5-79CF3848AE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38DE0A3-63F9-12C1-A4FB-0E9D3BF78E23}"/>
              </a:ext>
            </a:extLst>
          </p:cNvPr>
          <p:cNvSpPr>
            <a:spLocks noGrp="1"/>
          </p:cNvSpPr>
          <p:nvPr>
            <p:ph type="dt" sz="half" idx="10"/>
          </p:nvPr>
        </p:nvSpPr>
        <p:spPr/>
        <p:txBody>
          <a:bodyPr/>
          <a:lstStyle/>
          <a:p>
            <a:fld id="{3ECEBC67-BB66-4017-8193-6F45A8B90F9E}" type="datetimeFigureOut">
              <a:rPr lang="en-US" smtClean="0"/>
              <a:t>10/20/2024</a:t>
            </a:fld>
            <a:endParaRPr lang="en-US"/>
          </a:p>
        </p:txBody>
      </p:sp>
      <p:sp>
        <p:nvSpPr>
          <p:cNvPr id="5" name="Footer Placeholder 4">
            <a:extLst>
              <a:ext uri="{FF2B5EF4-FFF2-40B4-BE49-F238E27FC236}">
                <a16:creationId xmlns:a16="http://schemas.microsoft.com/office/drawing/2014/main" id="{7B4A4F76-FD40-AC3F-0B0E-B579515DF3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60CE00-2C21-690B-5017-E9B3E4E154CA}"/>
              </a:ext>
            </a:extLst>
          </p:cNvPr>
          <p:cNvSpPr>
            <a:spLocks noGrp="1"/>
          </p:cNvSpPr>
          <p:nvPr>
            <p:ph type="sldNum" sz="quarter" idx="12"/>
          </p:nvPr>
        </p:nvSpPr>
        <p:spPr/>
        <p:txBody>
          <a:bodyPr/>
          <a:lstStyle/>
          <a:p>
            <a:fld id="{838DF77F-5ADA-4A13-873A-0BB0A1479D67}" type="slidenum">
              <a:rPr lang="en-US" smtClean="0"/>
              <a:t>‹#›</a:t>
            </a:fld>
            <a:endParaRPr lang="en-US"/>
          </a:p>
        </p:txBody>
      </p:sp>
    </p:spTree>
    <p:extLst>
      <p:ext uri="{BB962C8B-B14F-4D97-AF65-F5344CB8AC3E}">
        <p14:creationId xmlns:p14="http://schemas.microsoft.com/office/powerpoint/2010/main" val="1275217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720D1-4D0D-F7F0-6CD9-22DED614696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4E55FAF-4C27-EC5B-F2A2-5532FA2AB34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A68213-9438-0382-655E-B75F9CD79F47}"/>
              </a:ext>
            </a:extLst>
          </p:cNvPr>
          <p:cNvSpPr>
            <a:spLocks noGrp="1"/>
          </p:cNvSpPr>
          <p:nvPr>
            <p:ph type="dt" sz="half" idx="10"/>
          </p:nvPr>
        </p:nvSpPr>
        <p:spPr/>
        <p:txBody>
          <a:bodyPr/>
          <a:lstStyle/>
          <a:p>
            <a:fld id="{3ECEBC67-BB66-4017-8193-6F45A8B90F9E}" type="datetimeFigureOut">
              <a:rPr lang="en-US" smtClean="0"/>
              <a:t>10/20/2024</a:t>
            </a:fld>
            <a:endParaRPr lang="en-US"/>
          </a:p>
        </p:txBody>
      </p:sp>
      <p:sp>
        <p:nvSpPr>
          <p:cNvPr id="5" name="Footer Placeholder 4">
            <a:extLst>
              <a:ext uri="{FF2B5EF4-FFF2-40B4-BE49-F238E27FC236}">
                <a16:creationId xmlns:a16="http://schemas.microsoft.com/office/drawing/2014/main" id="{B0DFEE9A-2111-406C-F7F0-BC5807FB44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6C654C-07FD-DFA7-8BF5-6E30D8A554C3}"/>
              </a:ext>
            </a:extLst>
          </p:cNvPr>
          <p:cNvSpPr>
            <a:spLocks noGrp="1"/>
          </p:cNvSpPr>
          <p:nvPr>
            <p:ph type="sldNum" sz="quarter" idx="12"/>
          </p:nvPr>
        </p:nvSpPr>
        <p:spPr/>
        <p:txBody>
          <a:bodyPr/>
          <a:lstStyle/>
          <a:p>
            <a:fld id="{838DF77F-5ADA-4A13-873A-0BB0A1479D67}" type="slidenum">
              <a:rPr lang="en-US" smtClean="0"/>
              <a:t>‹#›</a:t>
            </a:fld>
            <a:endParaRPr lang="en-US"/>
          </a:p>
        </p:txBody>
      </p:sp>
    </p:spTree>
    <p:extLst>
      <p:ext uri="{BB962C8B-B14F-4D97-AF65-F5344CB8AC3E}">
        <p14:creationId xmlns:p14="http://schemas.microsoft.com/office/powerpoint/2010/main" val="862136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4EB0242-4AA5-1C41-9763-E234C668584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7211FD8-7C32-A347-574F-90C27DDACC9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A804B4-3207-EB63-50F2-6A75319244B2}"/>
              </a:ext>
            </a:extLst>
          </p:cNvPr>
          <p:cNvSpPr>
            <a:spLocks noGrp="1"/>
          </p:cNvSpPr>
          <p:nvPr>
            <p:ph type="dt" sz="half" idx="10"/>
          </p:nvPr>
        </p:nvSpPr>
        <p:spPr/>
        <p:txBody>
          <a:bodyPr/>
          <a:lstStyle/>
          <a:p>
            <a:fld id="{3ECEBC67-BB66-4017-8193-6F45A8B90F9E}" type="datetimeFigureOut">
              <a:rPr lang="en-US" smtClean="0"/>
              <a:t>10/20/2024</a:t>
            </a:fld>
            <a:endParaRPr lang="en-US"/>
          </a:p>
        </p:txBody>
      </p:sp>
      <p:sp>
        <p:nvSpPr>
          <p:cNvPr id="5" name="Footer Placeholder 4">
            <a:extLst>
              <a:ext uri="{FF2B5EF4-FFF2-40B4-BE49-F238E27FC236}">
                <a16:creationId xmlns:a16="http://schemas.microsoft.com/office/drawing/2014/main" id="{8F935333-2902-6E6F-73D7-A53543CC31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6E3A4D-9951-B84D-61CE-90AF32BAEBB4}"/>
              </a:ext>
            </a:extLst>
          </p:cNvPr>
          <p:cNvSpPr>
            <a:spLocks noGrp="1"/>
          </p:cNvSpPr>
          <p:nvPr>
            <p:ph type="sldNum" sz="quarter" idx="12"/>
          </p:nvPr>
        </p:nvSpPr>
        <p:spPr/>
        <p:txBody>
          <a:bodyPr/>
          <a:lstStyle/>
          <a:p>
            <a:fld id="{838DF77F-5ADA-4A13-873A-0BB0A1479D67}" type="slidenum">
              <a:rPr lang="en-US" smtClean="0"/>
              <a:t>‹#›</a:t>
            </a:fld>
            <a:endParaRPr lang="en-US"/>
          </a:p>
        </p:txBody>
      </p:sp>
    </p:spTree>
    <p:extLst>
      <p:ext uri="{BB962C8B-B14F-4D97-AF65-F5344CB8AC3E}">
        <p14:creationId xmlns:p14="http://schemas.microsoft.com/office/powerpoint/2010/main" val="3585050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21FB7-4ADA-EABF-51CA-C987C031A7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F9C1124-8F4E-7010-1B19-41B743BED30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B54FD7-6205-AACE-2D0E-60C71C63D96A}"/>
              </a:ext>
            </a:extLst>
          </p:cNvPr>
          <p:cNvSpPr>
            <a:spLocks noGrp="1"/>
          </p:cNvSpPr>
          <p:nvPr>
            <p:ph type="dt" sz="half" idx="10"/>
          </p:nvPr>
        </p:nvSpPr>
        <p:spPr/>
        <p:txBody>
          <a:bodyPr/>
          <a:lstStyle/>
          <a:p>
            <a:fld id="{3ECEBC67-BB66-4017-8193-6F45A8B90F9E}" type="datetimeFigureOut">
              <a:rPr lang="en-US" smtClean="0"/>
              <a:t>10/20/2024</a:t>
            </a:fld>
            <a:endParaRPr lang="en-US"/>
          </a:p>
        </p:txBody>
      </p:sp>
      <p:sp>
        <p:nvSpPr>
          <p:cNvPr id="5" name="Footer Placeholder 4">
            <a:extLst>
              <a:ext uri="{FF2B5EF4-FFF2-40B4-BE49-F238E27FC236}">
                <a16:creationId xmlns:a16="http://schemas.microsoft.com/office/drawing/2014/main" id="{1CFE3CA1-91F3-5D9E-4512-2E83D71DD2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6FA6C9-8232-5980-12FC-F000AD467843}"/>
              </a:ext>
            </a:extLst>
          </p:cNvPr>
          <p:cNvSpPr>
            <a:spLocks noGrp="1"/>
          </p:cNvSpPr>
          <p:nvPr>
            <p:ph type="sldNum" sz="quarter" idx="12"/>
          </p:nvPr>
        </p:nvSpPr>
        <p:spPr/>
        <p:txBody>
          <a:bodyPr/>
          <a:lstStyle/>
          <a:p>
            <a:fld id="{838DF77F-5ADA-4A13-873A-0BB0A1479D67}" type="slidenum">
              <a:rPr lang="en-US" smtClean="0"/>
              <a:t>‹#›</a:t>
            </a:fld>
            <a:endParaRPr lang="en-US"/>
          </a:p>
        </p:txBody>
      </p:sp>
    </p:spTree>
    <p:extLst>
      <p:ext uri="{BB962C8B-B14F-4D97-AF65-F5344CB8AC3E}">
        <p14:creationId xmlns:p14="http://schemas.microsoft.com/office/powerpoint/2010/main" val="1232594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5EDA1-4465-C57C-D248-27C4C6E01B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220379E-2AB1-8931-7ED9-832E4A0DDF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7F1CAF7-0E29-2049-4FF5-F3858D91244F}"/>
              </a:ext>
            </a:extLst>
          </p:cNvPr>
          <p:cNvSpPr>
            <a:spLocks noGrp="1"/>
          </p:cNvSpPr>
          <p:nvPr>
            <p:ph type="dt" sz="half" idx="10"/>
          </p:nvPr>
        </p:nvSpPr>
        <p:spPr/>
        <p:txBody>
          <a:bodyPr/>
          <a:lstStyle/>
          <a:p>
            <a:fld id="{3ECEBC67-BB66-4017-8193-6F45A8B90F9E}" type="datetimeFigureOut">
              <a:rPr lang="en-US" smtClean="0"/>
              <a:t>10/20/2024</a:t>
            </a:fld>
            <a:endParaRPr lang="en-US"/>
          </a:p>
        </p:txBody>
      </p:sp>
      <p:sp>
        <p:nvSpPr>
          <p:cNvPr id="5" name="Footer Placeholder 4">
            <a:extLst>
              <a:ext uri="{FF2B5EF4-FFF2-40B4-BE49-F238E27FC236}">
                <a16:creationId xmlns:a16="http://schemas.microsoft.com/office/drawing/2014/main" id="{06D9B1FE-F37A-2722-FA4C-EF929CC5D2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191FC5-6255-2796-576A-694FDAD87324}"/>
              </a:ext>
            </a:extLst>
          </p:cNvPr>
          <p:cNvSpPr>
            <a:spLocks noGrp="1"/>
          </p:cNvSpPr>
          <p:nvPr>
            <p:ph type="sldNum" sz="quarter" idx="12"/>
          </p:nvPr>
        </p:nvSpPr>
        <p:spPr/>
        <p:txBody>
          <a:bodyPr/>
          <a:lstStyle/>
          <a:p>
            <a:fld id="{838DF77F-5ADA-4A13-873A-0BB0A1479D67}" type="slidenum">
              <a:rPr lang="en-US" smtClean="0"/>
              <a:t>‹#›</a:t>
            </a:fld>
            <a:endParaRPr lang="en-US"/>
          </a:p>
        </p:txBody>
      </p:sp>
    </p:spTree>
    <p:extLst>
      <p:ext uri="{BB962C8B-B14F-4D97-AF65-F5344CB8AC3E}">
        <p14:creationId xmlns:p14="http://schemas.microsoft.com/office/powerpoint/2010/main" val="2813466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0FAC2-F136-38A6-EDA8-B5BBAE78DD6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A223FF-4526-2D96-4831-F6BF13CDF82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8694590-6EE2-B0AC-A792-EB060491DC8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751ECF9-C93E-99F8-9A0F-20696D75AB77}"/>
              </a:ext>
            </a:extLst>
          </p:cNvPr>
          <p:cNvSpPr>
            <a:spLocks noGrp="1"/>
          </p:cNvSpPr>
          <p:nvPr>
            <p:ph type="dt" sz="half" idx="10"/>
          </p:nvPr>
        </p:nvSpPr>
        <p:spPr/>
        <p:txBody>
          <a:bodyPr/>
          <a:lstStyle/>
          <a:p>
            <a:fld id="{3ECEBC67-BB66-4017-8193-6F45A8B90F9E}" type="datetimeFigureOut">
              <a:rPr lang="en-US" smtClean="0"/>
              <a:t>10/20/2024</a:t>
            </a:fld>
            <a:endParaRPr lang="en-US"/>
          </a:p>
        </p:txBody>
      </p:sp>
      <p:sp>
        <p:nvSpPr>
          <p:cNvPr id="6" name="Footer Placeholder 5">
            <a:extLst>
              <a:ext uri="{FF2B5EF4-FFF2-40B4-BE49-F238E27FC236}">
                <a16:creationId xmlns:a16="http://schemas.microsoft.com/office/drawing/2014/main" id="{0B647EF0-D6A1-C497-D461-52B6777BF8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CC97C4-2BA5-78EA-801F-42EECAA080C4}"/>
              </a:ext>
            </a:extLst>
          </p:cNvPr>
          <p:cNvSpPr>
            <a:spLocks noGrp="1"/>
          </p:cNvSpPr>
          <p:nvPr>
            <p:ph type="sldNum" sz="quarter" idx="12"/>
          </p:nvPr>
        </p:nvSpPr>
        <p:spPr/>
        <p:txBody>
          <a:bodyPr/>
          <a:lstStyle/>
          <a:p>
            <a:fld id="{838DF77F-5ADA-4A13-873A-0BB0A1479D67}" type="slidenum">
              <a:rPr lang="en-US" smtClean="0"/>
              <a:t>‹#›</a:t>
            </a:fld>
            <a:endParaRPr lang="en-US"/>
          </a:p>
        </p:txBody>
      </p:sp>
    </p:spTree>
    <p:extLst>
      <p:ext uri="{BB962C8B-B14F-4D97-AF65-F5344CB8AC3E}">
        <p14:creationId xmlns:p14="http://schemas.microsoft.com/office/powerpoint/2010/main" val="2226020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FD94F-7ABA-EEDF-7329-3712572065A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BC381DB-AE3B-2CC6-10D5-90D1593D37F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8CA32CE-0380-B51F-7A42-979CC91263B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06CE946-0FDE-036E-3A5D-9FC5792916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D8F3562-1E3B-88F4-EE5D-C7EB6962A5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75AEE6C-9119-D38B-31BC-491565DDBBC8}"/>
              </a:ext>
            </a:extLst>
          </p:cNvPr>
          <p:cNvSpPr>
            <a:spLocks noGrp="1"/>
          </p:cNvSpPr>
          <p:nvPr>
            <p:ph type="dt" sz="half" idx="10"/>
          </p:nvPr>
        </p:nvSpPr>
        <p:spPr/>
        <p:txBody>
          <a:bodyPr/>
          <a:lstStyle/>
          <a:p>
            <a:fld id="{3ECEBC67-BB66-4017-8193-6F45A8B90F9E}" type="datetimeFigureOut">
              <a:rPr lang="en-US" smtClean="0"/>
              <a:t>10/20/2024</a:t>
            </a:fld>
            <a:endParaRPr lang="en-US"/>
          </a:p>
        </p:txBody>
      </p:sp>
      <p:sp>
        <p:nvSpPr>
          <p:cNvPr id="8" name="Footer Placeholder 7">
            <a:extLst>
              <a:ext uri="{FF2B5EF4-FFF2-40B4-BE49-F238E27FC236}">
                <a16:creationId xmlns:a16="http://schemas.microsoft.com/office/drawing/2014/main" id="{8E0B7DDA-AF80-4D95-173A-3712A99C12E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7523C98-71E1-32B3-78FB-9DE46BB7D38C}"/>
              </a:ext>
            </a:extLst>
          </p:cNvPr>
          <p:cNvSpPr>
            <a:spLocks noGrp="1"/>
          </p:cNvSpPr>
          <p:nvPr>
            <p:ph type="sldNum" sz="quarter" idx="12"/>
          </p:nvPr>
        </p:nvSpPr>
        <p:spPr/>
        <p:txBody>
          <a:bodyPr/>
          <a:lstStyle/>
          <a:p>
            <a:fld id="{838DF77F-5ADA-4A13-873A-0BB0A1479D67}" type="slidenum">
              <a:rPr lang="en-US" smtClean="0"/>
              <a:t>‹#›</a:t>
            </a:fld>
            <a:endParaRPr lang="en-US"/>
          </a:p>
        </p:txBody>
      </p:sp>
    </p:spTree>
    <p:extLst>
      <p:ext uri="{BB962C8B-B14F-4D97-AF65-F5344CB8AC3E}">
        <p14:creationId xmlns:p14="http://schemas.microsoft.com/office/powerpoint/2010/main" val="2333463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7FFFA-5B31-32D1-E591-B602F487B28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46F5FFA-FAED-8857-01B2-35EFB214867E}"/>
              </a:ext>
            </a:extLst>
          </p:cNvPr>
          <p:cNvSpPr>
            <a:spLocks noGrp="1"/>
          </p:cNvSpPr>
          <p:nvPr>
            <p:ph type="dt" sz="half" idx="10"/>
          </p:nvPr>
        </p:nvSpPr>
        <p:spPr/>
        <p:txBody>
          <a:bodyPr/>
          <a:lstStyle/>
          <a:p>
            <a:fld id="{3ECEBC67-BB66-4017-8193-6F45A8B90F9E}" type="datetimeFigureOut">
              <a:rPr lang="en-US" smtClean="0"/>
              <a:t>10/20/2024</a:t>
            </a:fld>
            <a:endParaRPr lang="en-US"/>
          </a:p>
        </p:txBody>
      </p:sp>
      <p:sp>
        <p:nvSpPr>
          <p:cNvPr id="4" name="Footer Placeholder 3">
            <a:extLst>
              <a:ext uri="{FF2B5EF4-FFF2-40B4-BE49-F238E27FC236}">
                <a16:creationId xmlns:a16="http://schemas.microsoft.com/office/drawing/2014/main" id="{0AC0E27B-DEC1-BC1B-950D-4BF22D5074D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BC177E1-E972-1CD7-E167-CB7684FD0073}"/>
              </a:ext>
            </a:extLst>
          </p:cNvPr>
          <p:cNvSpPr>
            <a:spLocks noGrp="1"/>
          </p:cNvSpPr>
          <p:nvPr>
            <p:ph type="sldNum" sz="quarter" idx="12"/>
          </p:nvPr>
        </p:nvSpPr>
        <p:spPr/>
        <p:txBody>
          <a:bodyPr/>
          <a:lstStyle/>
          <a:p>
            <a:fld id="{838DF77F-5ADA-4A13-873A-0BB0A1479D67}" type="slidenum">
              <a:rPr lang="en-US" smtClean="0"/>
              <a:t>‹#›</a:t>
            </a:fld>
            <a:endParaRPr lang="en-US"/>
          </a:p>
        </p:txBody>
      </p:sp>
    </p:spTree>
    <p:extLst>
      <p:ext uri="{BB962C8B-B14F-4D97-AF65-F5344CB8AC3E}">
        <p14:creationId xmlns:p14="http://schemas.microsoft.com/office/powerpoint/2010/main" val="30626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71CF67-35A5-5FA6-5560-ABC70A0304F4}"/>
              </a:ext>
            </a:extLst>
          </p:cNvPr>
          <p:cNvSpPr>
            <a:spLocks noGrp="1"/>
          </p:cNvSpPr>
          <p:nvPr>
            <p:ph type="dt" sz="half" idx="10"/>
          </p:nvPr>
        </p:nvSpPr>
        <p:spPr/>
        <p:txBody>
          <a:bodyPr/>
          <a:lstStyle/>
          <a:p>
            <a:fld id="{3ECEBC67-BB66-4017-8193-6F45A8B90F9E}" type="datetimeFigureOut">
              <a:rPr lang="en-US" smtClean="0"/>
              <a:t>10/20/2024</a:t>
            </a:fld>
            <a:endParaRPr lang="en-US"/>
          </a:p>
        </p:txBody>
      </p:sp>
      <p:sp>
        <p:nvSpPr>
          <p:cNvPr id="3" name="Footer Placeholder 2">
            <a:extLst>
              <a:ext uri="{FF2B5EF4-FFF2-40B4-BE49-F238E27FC236}">
                <a16:creationId xmlns:a16="http://schemas.microsoft.com/office/drawing/2014/main" id="{844FC5BA-8ECC-065C-412B-74BC4C9E163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A0CB341-1C3D-E0CC-D7AB-7F6FDDB1E73B}"/>
              </a:ext>
            </a:extLst>
          </p:cNvPr>
          <p:cNvSpPr>
            <a:spLocks noGrp="1"/>
          </p:cNvSpPr>
          <p:nvPr>
            <p:ph type="sldNum" sz="quarter" idx="12"/>
          </p:nvPr>
        </p:nvSpPr>
        <p:spPr/>
        <p:txBody>
          <a:bodyPr/>
          <a:lstStyle/>
          <a:p>
            <a:fld id="{838DF77F-5ADA-4A13-873A-0BB0A1479D67}" type="slidenum">
              <a:rPr lang="en-US" smtClean="0"/>
              <a:t>‹#›</a:t>
            </a:fld>
            <a:endParaRPr lang="en-US"/>
          </a:p>
        </p:txBody>
      </p:sp>
    </p:spTree>
    <p:extLst>
      <p:ext uri="{BB962C8B-B14F-4D97-AF65-F5344CB8AC3E}">
        <p14:creationId xmlns:p14="http://schemas.microsoft.com/office/powerpoint/2010/main" val="752989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8EABD-C254-CDDF-1922-EAB0FB75EE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3CE8A44-32A6-138E-A0CB-939F3519FD8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1532D76-07A2-CF98-1507-E7092214B4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AFE7C7E-C7DF-D2F3-3B21-8079C24FB561}"/>
              </a:ext>
            </a:extLst>
          </p:cNvPr>
          <p:cNvSpPr>
            <a:spLocks noGrp="1"/>
          </p:cNvSpPr>
          <p:nvPr>
            <p:ph type="dt" sz="half" idx="10"/>
          </p:nvPr>
        </p:nvSpPr>
        <p:spPr/>
        <p:txBody>
          <a:bodyPr/>
          <a:lstStyle/>
          <a:p>
            <a:fld id="{3ECEBC67-BB66-4017-8193-6F45A8B90F9E}" type="datetimeFigureOut">
              <a:rPr lang="en-US" smtClean="0"/>
              <a:t>10/20/2024</a:t>
            </a:fld>
            <a:endParaRPr lang="en-US"/>
          </a:p>
        </p:txBody>
      </p:sp>
      <p:sp>
        <p:nvSpPr>
          <p:cNvPr id="6" name="Footer Placeholder 5">
            <a:extLst>
              <a:ext uri="{FF2B5EF4-FFF2-40B4-BE49-F238E27FC236}">
                <a16:creationId xmlns:a16="http://schemas.microsoft.com/office/drawing/2014/main" id="{EFD6A6AE-BB17-7FEF-3B36-81DADE0D49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D9B880-91B9-87F7-782A-F3701643693B}"/>
              </a:ext>
            </a:extLst>
          </p:cNvPr>
          <p:cNvSpPr>
            <a:spLocks noGrp="1"/>
          </p:cNvSpPr>
          <p:nvPr>
            <p:ph type="sldNum" sz="quarter" idx="12"/>
          </p:nvPr>
        </p:nvSpPr>
        <p:spPr/>
        <p:txBody>
          <a:bodyPr/>
          <a:lstStyle/>
          <a:p>
            <a:fld id="{838DF77F-5ADA-4A13-873A-0BB0A1479D67}" type="slidenum">
              <a:rPr lang="en-US" smtClean="0"/>
              <a:t>‹#›</a:t>
            </a:fld>
            <a:endParaRPr lang="en-US"/>
          </a:p>
        </p:txBody>
      </p:sp>
    </p:spTree>
    <p:extLst>
      <p:ext uri="{BB962C8B-B14F-4D97-AF65-F5344CB8AC3E}">
        <p14:creationId xmlns:p14="http://schemas.microsoft.com/office/powerpoint/2010/main" val="487444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3C659-FFCC-54EF-DDEB-C84FD3836E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E44FB03-76D0-5BC0-4BB8-F1826B7EB5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B1C1C1B-842A-744A-952E-3BBA546A35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80A90CC-243F-AA58-2643-DC3AE0F716CE}"/>
              </a:ext>
            </a:extLst>
          </p:cNvPr>
          <p:cNvSpPr>
            <a:spLocks noGrp="1"/>
          </p:cNvSpPr>
          <p:nvPr>
            <p:ph type="dt" sz="half" idx="10"/>
          </p:nvPr>
        </p:nvSpPr>
        <p:spPr/>
        <p:txBody>
          <a:bodyPr/>
          <a:lstStyle/>
          <a:p>
            <a:fld id="{3ECEBC67-BB66-4017-8193-6F45A8B90F9E}" type="datetimeFigureOut">
              <a:rPr lang="en-US" smtClean="0"/>
              <a:t>10/20/2024</a:t>
            </a:fld>
            <a:endParaRPr lang="en-US"/>
          </a:p>
        </p:txBody>
      </p:sp>
      <p:sp>
        <p:nvSpPr>
          <p:cNvPr id="6" name="Footer Placeholder 5">
            <a:extLst>
              <a:ext uri="{FF2B5EF4-FFF2-40B4-BE49-F238E27FC236}">
                <a16:creationId xmlns:a16="http://schemas.microsoft.com/office/drawing/2014/main" id="{9D24A7DA-20C5-0D39-0120-DBD900BCC6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411D68-BEEF-5076-83CA-7107300E4C07}"/>
              </a:ext>
            </a:extLst>
          </p:cNvPr>
          <p:cNvSpPr>
            <a:spLocks noGrp="1"/>
          </p:cNvSpPr>
          <p:nvPr>
            <p:ph type="sldNum" sz="quarter" idx="12"/>
          </p:nvPr>
        </p:nvSpPr>
        <p:spPr/>
        <p:txBody>
          <a:bodyPr/>
          <a:lstStyle/>
          <a:p>
            <a:fld id="{838DF77F-5ADA-4A13-873A-0BB0A1479D67}" type="slidenum">
              <a:rPr lang="en-US" smtClean="0"/>
              <a:t>‹#›</a:t>
            </a:fld>
            <a:endParaRPr lang="en-US"/>
          </a:p>
        </p:txBody>
      </p:sp>
    </p:spTree>
    <p:extLst>
      <p:ext uri="{BB962C8B-B14F-4D97-AF65-F5344CB8AC3E}">
        <p14:creationId xmlns:p14="http://schemas.microsoft.com/office/powerpoint/2010/main" val="2873648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DB1D99-FF7F-44F2-97C1-BD26247B3CE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4D70009-B9DF-6CD4-8796-FCCC1138CEB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9E57B-F170-A74F-70F2-85298AFEFE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CEBC67-BB66-4017-8193-6F45A8B90F9E}" type="datetimeFigureOut">
              <a:rPr lang="en-US" smtClean="0"/>
              <a:t>10/20/2024</a:t>
            </a:fld>
            <a:endParaRPr lang="en-US"/>
          </a:p>
        </p:txBody>
      </p:sp>
      <p:sp>
        <p:nvSpPr>
          <p:cNvPr id="5" name="Footer Placeholder 4">
            <a:extLst>
              <a:ext uri="{FF2B5EF4-FFF2-40B4-BE49-F238E27FC236}">
                <a16:creationId xmlns:a16="http://schemas.microsoft.com/office/drawing/2014/main" id="{19976DBA-051C-9737-79ED-0824FF9C6F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191B808-89AF-1C18-5174-E3E70F87BF7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8DF77F-5ADA-4A13-873A-0BB0A1479D67}" type="slidenum">
              <a:rPr lang="en-US" smtClean="0"/>
              <a:t>‹#›</a:t>
            </a:fld>
            <a:endParaRPr lang="en-US"/>
          </a:p>
        </p:txBody>
      </p:sp>
    </p:spTree>
    <p:extLst>
      <p:ext uri="{BB962C8B-B14F-4D97-AF65-F5344CB8AC3E}">
        <p14:creationId xmlns:p14="http://schemas.microsoft.com/office/powerpoint/2010/main" val="7465045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researchmetrics.indianapolis.iu.edu/resources.html"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475803B-3DDD-1EBF-13EB-2526ACAB00EC}"/>
              </a:ext>
            </a:extLst>
          </p:cNvPr>
          <p:cNvSpPr txBox="1"/>
          <p:nvPr/>
        </p:nvSpPr>
        <p:spPr>
          <a:xfrm>
            <a:off x="434888" y="339225"/>
            <a:ext cx="7509618" cy="523220"/>
          </a:xfrm>
          <a:prstGeom prst="rect">
            <a:avLst/>
          </a:prstGeom>
          <a:noFill/>
        </p:spPr>
        <p:txBody>
          <a:bodyPr wrap="square" lIns="91440" tIns="45720" rIns="91440" bIns="45720" rtlCol="0" anchor="t">
            <a:spAutoFit/>
          </a:bodyPr>
          <a:lstStyle/>
          <a:p>
            <a:r>
              <a:rPr lang="en-US" sz="2800" b="1" err="1">
                <a:solidFill>
                  <a:srgbClr val="000000"/>
                </a:solidFill>
              </a:rPr>
              <a:t>Symplectic</a:t>
            </a:r>
            <a:r>
              <a:rPr lang="en-US" sz="2800" b="1">
                <a:solidFill>
                  <a:srgbClr val="000000"/>
                </a:solidFill>
              </a:rPr>
              <a:t> Elements – Article Metrics</a:t>
            </a:r>
            <a:endParaRPr lang="en-US" sz="2800" b="1"/>
          </a:p>
        </p:txBody>
      </p:sp>
      <p:pic>
        <p:nvPicPr>
          <p:cNvPr id="3" name="Picture 2" descr="A colorful diamond shaped object&#10;&#10;Description automatically generated">
            <a:extLst>
              <a:ext uri="{FF2B5EF4-FFF2-40B4-BE49-F238E27FC236}">
                <a16:creationId xmlns:a16="http://schemas.microsoft.com/office/drawing/2014/main" id="{3BB65FFB-A0F5-2471-0FE7-58CA61CE60A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32245" y="3637682"/>
            <a:ext cx="931807" cy="931807"/>
          </a:xfrm>
          <a:prstGeom prst="rect">
            <a:avLst/>
          </a:prstGeom>
        </p:spPr>
      </p:pic>
      <p:pic>
        <p:nvPicPr>
          <p:cNvPr id="6" name="Picture 5">
            <a:extLst>
              <a:ext uri="{FF2B5EF4-FFF2-40B4-BE49-F238E27FC236}">
                <a16:creationId xmlns:a16="http://schemas.microsoft.com/office/drawing/2014/main" id="{248836AB-6FDF-5986-06A0-A24F4A74032D}"/>
              </a:ext>
            </a:extLst>
          </p:cNvPr>
          <p:cNvPicPr>
            <a:picLocks noChangeAspect="1"/>
          </p:cNvPicPr>
          <p:nvPr/>
        </p:nvPicPr>
        <p:blipFill>
          <a:blip r:embed="rId4"/>
          <a:stretch>
            <a:fillRect/>
          </a:stretch>
        </p:blipFill>
        <p:spPr>
          <a:xfrm>
            <a:off x="851219" y="1293738"/>
            <a:ext cx="6623209" cy="1815355"/>
          </a:xfrm>
          <a:prstGeom prst="rect">
            <a:avLst/>
          </a:prstGeom>
        </p:spPr>
      </p:pic>
      <p:pic>
        <p:nvPicPr>
          <p:cNvPr id="8" name="Picture 7" descr="A rainbow colored circle with black background&#10;&#10;Description automatically generated">
            <a:extLst>
              <a:ext uri="{FF2B5EF4-FFF2-40B4-BE49-F238E27FC236}">
                <a16:creationId xmlns:a16="http://schemas.microsoft.com/office/drawing/2014/main" id="{CE226581-A9C3-0577-514F-12A23693217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46506" y="3637682"/>
            <a:ext cx="931807" cy="931807"/>
          </a:xfrm>
          <a:prstGeom prst="rect">
            <a:avLst/>
          </a:prstGeom>
        </p:spPr>
      </p:pic>
      <p:sp>
        <p:nvSpPr>
          <p:cNvPr id="11" name="TextBox 10">
            <a:extLst>
              <a:ext uri="{FF2B5EF4-FFF2-40B4-BE49-F238E27FC236}">
                <a16:creationId xmlns:a16="http://schemas.microsoft.com/office/drawing/2014/main" id="{F48D2D95-CA72-F359-3EFA-908B52C585AC}"/>
              </a:ext>
            </a:extLst>
          </p:cNvPr>
          <p:cNvSpPr txBox="1"/>
          <p:nvPr/>
        </p:nvSpPr>
        <p:spPr>
          <a:xfrm>
            <a:off x="546506" y="4656584"/>
            <a:ext cx="3346987" cy="1569660"/>
          </a:xfrm>
          <a:prstGeom prst="rect">
            <a:avLst/>
          </a:prstGeom>
          <a:noFill/>
        </p:spPr>
        <p:txBody>
          <a:bodyPr wrap="square" lIns="91440" tIns="45720" rIns="91440" bIns="45720" rtlCol="0" anchor="t">
            <a:spAutoFit/>
          </a:bodyPr>
          <a:lstStyle/>
          <a:p>
            <a:pPr algn="just"/>
            <a:r>
              <a:rPr lang="en-US" sz="1600" b="1" dirty="0"/>
              <a:t>Altmetric</a:t>
            </a:r>
          </a:p>
          <a:p>
            <a:pPr marL="285750" indent="-285750" algn="just">
              <a:buFont typeface="Arial" panose="020B0604020202020204" pitchFamily="34" charset="0"/>
              <a:buChar char="•"/>
            </a:pPr>
            <a:r>
              <a:rPr lang="en-US" sz="1600" dirty="0"/>
              <a:t>Product of Digital Science</a:t>
            </a:r>
          </a:p>
          <a:p>
            <a:pPr marL="285750" indent="-285750">
              <a:buFont typeface="Arial" panose="020B0604020202020204" pitchFamily="34" charset="0"/>
              <a:buChar char="•"/>
            </a:pPr>
            <a:r>
              <a:rPr lang="en-US" sz="1600" dirty="0"/>
              <a:t>Tracks social media mentions of a research product (e.g., Wikipedia, blogs, policy documents, social media, etc.)</a:t>
            </a:r>
            <a:endParaRPr lang="en-US" sz="1600" dirty="0">
              <a:ea typeface="Calibri"/>
              <a:cs typeface="Calibri"/>
            </a:endParaRPr>
          </a:p>
        </p:txBody>
      </p:sp>
      <p:sp>
        <p:nvSpPr>
          <p:cNvPr id="14" name="TextBox 13">
            <a:extLst>
              <a:ext uri="{FF2B5EF4-FFF2-40B4-BE49-F238E27FC236}">
                <a16:creationId xmlns:a16="http://schemas.microsoft.com/office/drawing/2014/main" id="{00C04842-75FC-F99B-9169-D219937D6954}"/>
              </a:ext>
            </a:extLst>
          </p:cNvPr>
          <p:cNvSpPr txBox="1"/>
          <p:nvPr/>
        </p:nvSpPr>
        <p:spPr>
          <a:xfrm>
            <a:off x="3932245" y="4656584"/>
            <a:ext cx="3346987" cy="1569660"/>
          </a:xfrm>
          <a:prstGeom prst="rect">
            <a:avLst/>
          </a:prstGeom>
          <a:noFill/>
        </p:spPr>
        <p:txBody>
          <a:bodyPr wrap="square" rtlCol="0">
            <a:spAutoFit/>
          </a:bodyPr>
          <a:lstStyle/>
          <a:p>
            <a:r>
              <a:rPr lang="en-US" sz="1600" b="1" dirty="0"/>
              <a:t>Dimensions</a:t>
            </a:r>
          </a:p>
          <a:p>
            <a:pPr marL="285750" indent="-285750">
              <a:buFont typeface="Arial" panose="020B0604020202020204" pitchFamily="34" charset="0"/>
              <a:buChar char="•"/>
            </a:pPr>
            <a:r>
              <a:rPr lang="en-US" sz="1600" dirty="0"/>
              <a:t>Product of Digital Science</a:t>
            </a:r>
          </a:p>
          <a:p>
            <a:pPr marL="285750" indent="-285750">
              <a:buFont typeface="Arial" panose="020B0604020202020204" pitchFamily="34" charset="0"/>
              <a:buChar char="•"/>
            </a:pPr>
            <a:r>
              <a:rPr lang="en-US" sz="1600" dirty="0"/>
              <a:t>Tracks citation counts</a:t>
            </a:r>
          </a:p>
          <a:p>
            <a:pPr marL="285750" indent="-285750">
              <a:buFont typeface="Arial" panose="020B0604020202020204" pitchFamily="34" charset="0"/>
              <a:buChar char="•"/>
            </a:pPr>
            <a:r>
              <a:rPr lang="en-US" sz="1600" dirty="0"/>
              <a:t>Provides Normalized Citation Metrics (FCR, RCR) for assigned Fields of Research (FOR)</a:t>
            </a:r>
          </a:p>
        </p:txBody>
      </p:sp>
      <p:sp>
        <p:nvSpPr>
          <p:cNvPr id="15" name="TextBox 14">
            <a:extLst>
              <a:ext uri="{FF2B5EF4-FFF2-40B4-BE49-F238E27FC236}">
                <a16:creationId xmlns:a16="http://schemas.microsoft.com/office/drawing/2014/main" id="{A4BCDFD6-A7ED-54BC-85C5-77B4B5D9B3B2}"/>
              </a:ext>
            </a:extLst>
          </p:cNvPr>
          <p:cNvSpPr txBox="1"/>
          <p:nvPr/>
        </p:nvSpPr>
        <p:spPr>
          <a:xfrm>
            <a:off x="7317984" y="4656584"/>
            <a:ext cx="3346987" cy="1077218"/>
          </a:xfrm>
          <a:prstGeom prst="rect">
            <a:avLst/>
          </a:prstGeom>
          <a:noFill/>
        </p:spPr>
        <p:txBody>
          <a:bodyPr wrap="square" lIns="91440" tIns="45720" rIns="91440" bIns="45720" rtlCol="0" anchor="t">
            <a:spAutoFit/>
          </a:bodyPr>
          <a:lstStyle/>
          <a:p>
            <a:pPr algn="just"/>
            <a:r>
              <a:rPr lang="en-US" sz="1600" b="1"/>
              <a:t> And more …</a:t>
            </a:r>
            <a:endParaRPr lang="en-US" sz="1600"/>
          </a:p>
          <a:p>
            <a:pPr marL="285750" indent="-285750" algn="just">
              <a:buFont typeface="Arial" panose="020B0604020202020204" pitchFamily="34" charset="0"/>
              <a:buChar char="•"/>
            </a:pPr>
            <a:r>
              <a:rPr lang="en-US" sz="1600" err="1"/>
              <a:t>Symplectic</a:t>
            </a:r>
            <a:r>
              <a:rPr lang="en-US" sz="1600"/>
              <a:t> Elements also harvests metrics from other sources when available (e.g., Scopus)</a:t>
            </a:r>
            <a:endParaRPr lang="en-US" sz="1600">
              <a:ea typeface="Calibri"/>
              <a:cs typeface="Calibri"/>
            </a:endParaRPr>
          </a:p>
        </p:txBody>
      </p:sp>
      <p:pic>
        <p:nvPicPr>
          <p:cNvPr id="17" name="Picture 16">
            <a:extLst>
              <a:ext uri="{FF2B5EF4-FFF2-40B4-BE49-F238E27FC236}">
                <a16:creationId xmlns:a16="http://schemas.microsoft.com/office/drawing/2014/main" id="{5D8238DB-D03D-161F-42AF-E0C2011FB1B3}"/>
              </a:ext>
            </a:extLst>
          </p:cNvPr>
          <p:cNvPicPr>
            <a:picLocks noChangeAspect="1"/>
          </p:cNvPicPr>
          <p:nvPr/>
        </p:nvPicPr>
        <p:blipFill rotWithShape="1">
          <a:blip r:embed="rId6"/>
          <a:srcRect l="960" t="-1084" r="1003" b="1313"/>
          <a:stretch/>
        </p:blipFill>
        <p:spPr>
          <a:xfrm>
            <a:off x="5425781" y="1822327"/>
            <a:ext cx="6382139" cy="1699080"/>
          </a:xfrm>
          <a:prstGeom prst="rect">
            <a:avLst/>
          </a:prstGeom>
        </p:spPr>
      </p:pic>
    </p:spTree>
    <p:extLst>
      <p:ext uri="{BB962C8B-B14F-4D97-AF65-F5344CB8AC3E}">
        <p14:creationId xmlns:p14="http://schemas.microsoft.com/office/powerpoint/2010/main" val="1082406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5C0B4BC-D1DD-BB8A-8688-A665F485DF12}"/>
              </a:ext>
            </a:extLst>
          </p:cNvPr>
          <p:cNvSpPr txBox="1"/>
          <p:nvPr/>
        </p:nvSpPr>
        <p:spPr>
          <a:xfrm>
            <a:off x="347468" y="268377"/>
            <a:ext cx="7509618" cy="523220"/>
          </a:xfrm>
          <a:prstGeom prst="rect">
            <a:avLst/>
          </a:prstGeom>
          <a:noFill/>
        </p:spPr>
        <p:txBody>
          <a:bodyPr wrap="square" lIns="91440" tIns="45720" rIns="91440" bIns="45720" rtlCol="0" anchor="t">
            <a:spAutoFit/>
          </a:bodyPr>
          <a:lstStyle/>
          <a:p>
            <a:r>
              <a:rPr lang="en-US" sz="2800" b="1" err="1">
                <a:solidFill>
                  <a:srgbClr val="000000"/>
                </a:solidFill>
              </a:rPr>
              <a:t>Symplectic</a:t>
            </a:r>
            <a:r>
              <a:rPr lang="en-US" sz="2800" b="1">
                <a:solidFill>
                  <a:srgbClr val="000000"/>
                </a:solidFill>
              </a:rPr>
              <a:t> Elements – Journal Metrics</a:t>
            </a:r>
            <a:endParaRPr lang="en-US" sz="2800" b="1"/>
          </a:p>
        </p:txBody>
      </p:sp>
      <p:pic>
        <p:nvPicPr>
          <p:cNvPr id="7" name="Picture 6">
            <a:extLst>
              <a:ext uri="{FF2B5EF4-FFF2-40B4-BE49-F238E27FC236}">
                <a16:creationId xmlns:a16="http://schemas.microsoft.com/office/drawing/2014/main" id="{9CDA5DAC-16AE-DD27-6057-4DBB276DBC55}"/>
              </a:ext>
            </a:extLst>
          </p:cNvPr>
          <p:cNvPicPr>
            <a:picLocks noChangeAspect="1"/>
          </p:cNvPicPr>
          <p:nvPr/>
        </p:nvPicPr>
        <p:blipFill>
          <a:blip r:embed="rId3"/>
          <a:stretch>
            <a:fillRect/>
          </a:stretch>
        </p:blipFill>
        <p:spPr>
          <a:xfrm>
            <a:off x="347468" y="1243926"/>
            <a:ext cx="6071993" cy="1720728"/>
          </a:xfrm>
          <a:prstGeom prst="rect">
            <a:avLst/>
          </a:prstGeom>
        </p:spPr>
      </p:pic>
      <p:pic>
        <p:nvPicPr>
          <p:cNvPr id="5" name="Picture 4">
            <a:extLst>
              <a:ext uri="{FF2B5EF4-FFF2-40B4-BE49-F238E27FC236}">
                <a16:creationId xmlns:a16="http://schemas.microsoft.com/office/drawing/2014/main" id="{D058D1B2-F560-4042-690D-FDC77E1E0DB6}"/>
              </a:ext>
            </a:extLst>
          </p:cNvPr>
          <p:cNvPicPr>
            <a:picLocks noChangeAspect="1"/>
          </p:cNvPicPr>
          <p:nvPr/>
        </p:nvPicPr>
        <p:blipFill>
          <a:blip r:embed="rId4"/>
          <a:stretch>
            <a:fillRect/>
          </a:stretch>
        </p:blipFill>
        <p:spPr>
          <a:xfrm>
            <a:off x="4984587" y="1625364"/>
            <a:ext cx="7020800" cy="1913470"/>
          </a:xfrm>
          <a:prstGeom prst="rect">
            <a:avLst/>
          </a:prstGeom>
        </p:spPr>
      </p:pic>
      <p:sp>
        <p:nvSpPr>
          <p:cNvPr id="8" name="TextBox 7">
            <a:extLst>
              <a:ext uri="{FF2B5EF4-FFF2-40B4-BE49-F238E27FC236}">
                <a16:creationId xmlns:a16="http://schemas.microsoft.com/office/drawing/2014/main" id="{72C0E56D-37D0-4F16-591E-6603CE877B4D}"/>
              </a:ext>
            </a:extLst>
          </p:cNvPr>
          <p:cNvSpPr txBox="1"/>
          <p:nvPr/>
        </p:nvSpPr>
        <p:spPr>
          <a:xfrm>
            <a:off x="786029" y="4089686"/>
            <a:ext cx="3884869" cy="2062103"/>
          </a:xfrm>
          <a:prstGeom prst="rect">
            <a:avLst/>
          </a:prstGeom>
          <a:noFill/>
        </p:spPr>
        <p:txBody>
          <a:bodyPr wrap="square" lIns="91440" tIns="45720" rIns="91440" bIns="45720" rtlCol="0" anchor="t">
            <a:spAutoFit/>
          </a:bodyPr>
          <a:lstStyle/>
          <a:p>
            <a:pPr algn="just"/>
            <a:r>
              <a:rPr lang="en-US" sz="1600" b="1"/>
              <a:t>SNIP</a:t>
            </a:r>
          </a:p>
          <a:p>
            <a:pPr marL="285750" indent="-285750">
              <a:buFont typeface="Arial" panose="020B0604020202020204" pitchFamily="34" charset="0"/>
              <a:buChar char="•"/>
            </a:pPr>
            <a:r>
              <a:rPr lang="en-US" sz="1600"/>
              <a:t>Source Normalized Impact per Paper (SNIP): </a:t>
            </a:r>
            <a:r>
              <a:rPr lang="en-US" sz="1600">
                <a:ea typeface="+mn-lt"/>
                <a:cs typeface="+mn-lt"/>
              </a:rPr>
              <a:t>the number of citations given in the journal's present year to publications in the past three years divided by the total number of publications in the past three years adjusted to the citation norms of the journal's discipline.</a:t>
            </a:r>
            <a:endParaRPr lang="en-US" sz="1600">
              <a:ea typeface="Calibri" panose="020F0502020204030204"/>
              <a:cs typeface="Calibri" panose="020F0502020204030204"/>
            </a:endParaRPr>
          </a:p>
        </p:txBody>
      </p:sp>
      <p:sp>
        <p:nvSpPr>
          <p:cNvPr id="9" name="TextBox 8">
            <a:extLst>
              <a:ext uri="{FF2B5EF4-FFF2-40B4-BE49-F238E27FC236}">
                <a16:creationId xmlns:a16="http://schemas.microsoft.com/office/drawing/2014/main" id="{371CEF36-768E-00CE-8F15-FBEF5779A97B}"/>
              </a:ext>
            </a:extLst>
          </p:cNvPr>
          <p:cNvSpPr txBox="1"/>
          <p:nvPr/>
        </p:nvSpPr>
        <p:spPr>
          <a:xfrm>
            <a:off x="4988212" y="4089686"/>
            <a:ext cx="3902798" cy="1815882"/>
          </a:xfrm>
          <a:prstGeom prst="rect">
            <a:avLst/>
          </a:prstGeom>
          <a:noFill/>
        </p:spPr>
        <p:txBody>
          <a:bodyPr wrap="square" lIns="91440" tIns="45720" rIns="91440" bIns="45720" rtlCol="0" anchor="t">
            <a:spAutoFit/>
          </a:bodyPr>
          <a:lstStyle/>
          <a:p>
            <a:pPr algn="just"/>
            <a:r>
              <a:rPr lang="en-US" sz="1600" b="1" dirty="0"/>
              <a:t>SJR</a:t>
            </a:r>
          </a:p>
          <a:p>
            <a:pPr marL="285750" indent="-285750">
              <a:buFont typeface="Arial" panose="020B0604020202020204" pitchFamily="34" charset="0"/>
              <a:buChar char="•"/>
            </a:pPr>
            <a:r>
              <a:rPr lang="en-US" sz="1600" dirty="0" err="1"/>
              <a:t>SCImago</a:t>
            </a:r>
            <a:r>
              <a:rPr lang="en-US" sz="1600" dirty="0"/>
              <a:t> Journal Rank (SJR): a measure of journal influence in a subject category </a:t>
            </a:r>
            <a:r>
              <a:rPr lang="en-US" sz="1600" dirty="0">
                <a:ea typeface="+mn-lt"/>
                <a:cs typeface="+mn-lt"/>
              </a:rPr>
              <a:t>based on citations received (as tracked by Scopus) and the influence of the source of those citations. It is based on the Google PageRank algorithm.</a:t>
            </a:r>
            <a:endParaRPr lang="en-US" sz="1600" dirty="0">
              <a:ea typeface="Calibri" panose="020F0502020204030204"/>
              <a:cs typeface="Calibri" panose="020F0502020204030204"/>
            </a:endParaRPr>
          </a:p>
        </p:txBody>
      </p:sp>
    </p:spTree>
    <p:extLst>
      <p:ext uri="{BB962C8B-B14F-4D97-AF65-F5344CB8AC3E}">
        <p14:creationId xmlns:p14="http://schemas.microsoft.com/office/powerpoint/2010/main" val="2874759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D99B7B2-0811-7282-1F97-FFDF32FD11A2}"/>
              </a:ext>
            </a:extLst>
          </p:cNvPr>
          <p:cNvSpPr txBox="1"/>
          <p:nvPr/>
        </p:nvSpPr>
        <p:spPr>
          <a:xfrm>
            <a:off x="347468" y="268377"/>
            <a:ext cx="7509618" cy="523220"/>
          </a:xfrm>
          <a:prstGeom prst="rect">
            <a:avLst/>
          </a:prstGeom>
          <a:noFill/>
        </p:spPr>
        <p:txBody>
          <a:bodyPr wrap="square" lIns="91440" tIns="45720" rIns="91440" bIns="45720" rtlCol="0" anchor="t">
            <a:spAutoFit/>
          </a:bodyPr>
          <a:lstStyle/>
          <a:p>
            <a:r>
              <a:rPr lang="en-US" sz="2800" b="1" err="1">
                <a:solidFill>
                  <a:srgbClr val="000000"/>
                </a:solidFill>
              </a:rPr>
              <a:t>Symplectic</a:t>
            </a:r>
            <a:r>
              <a:rPr lang="en-US" sz="2800" b="1">
                <a:solidFill>
                  <a:srgbClr val="000000"/>
                </a:solidFill>
              </a:rPr>
              <a:t> Elements – Author Metrics* </a:t>
            </a:r>
            <a:endParaRPr lang="en-US" sz="2800" b="1"/>
          </a:p>
        </p:txBody>
      </p:sp>
      <p:pic>
        <p:nvPicPr>
          <p:cNvPr id="5" name="Picture 4">
            <a:extLst>
              <a:ext uri="{FF2B5EF4-FFF2-40B4-BE49-F238E27FC236}">
                <a16:creationId xmlns:a16="http://schemas.microsoft.com/office/drawing/2014/main" id="{310DA379-4C87-0655-5EEA-4A8E4600B9F9}"/>
              </a:ext>
            </a:extLst>
          </p:cNvPr>
          <p:cNvPicPr>
            <a:picLocks noChangeAspect="1"/>
          </p:cNvPicPr>
          <p:nvPr/>
        </p:nvPicPr>
        <p:blipFill>
          <a:blip r:embed="rId3"/>
          <a:stretch>
            <a:fillRect/>
          </a:stretch>
        </p:blipFill>
        <p:spPr>
          <a:xfrm>
            <a:off x="381177" y="1305376"/>
            <a:ext cx="3721100" cy="2374900"/>
          </a:xfrm>
          <a:prstGeom prst="rect">
            <a:avLst/>
          </a:prstGeom>
        </p:spPr>
      </p:pic>
      <p:sp>
        <p:nvSpPr>
          <p:cNvPr id="6" name="TextBox 5">
            <a:extLst>
              <a:ext uri="{FF2B5EF4-FFF2-40B4-BE49-F238E27FC236}">
                <a16:creationId xmlns:a16="http://schemas.microsoft.com/office/drawing/2014/main" id="{F2DDE529-F556-6F8C-888C-3749225F2B49}"/>
              </a:ext>
            </a:extLst>
          </p:cNvPr>
          <p:cNvSpPr txBox="1"/>
          <p:nvPr/>
        </p:nvSpPr>
        <p:spPr>
          <a:xfrm>
            <a:off x="5122359" y="1289770"/>
            <a:ext cx="3884869" cy="923330"/>
          </a:xfrm>
          <a:prstGeom prst="rect">
            <a:avLst/>
          </a:prstGeom>
          <a:noFill/>
        </p:spPr>
        <p:txBody>
          <a:bodyPr wrap="square" lIns="91440" tIns="45720" rIns="91440" bIns="45720" rtlCol="0" anchor="t">
            <a:spAutoFit/>
          </a:bodyPr>
          <a:lstStyle/>
          <a:p>
            <a:pPr algn="just"/>
            <a:r>
              <a:rPr lang="en-US" b="1"/>
              <a:t>h-index</a:t>
            </a:r>
          </a:p>
          <a:p>
            <a:pPr marL="285750" indent="-285750" algn="just">
              <a:buFont typeface="Arial" panose="020B0604020202020204" pitchFamily="34" charset="0"/>
              <a:buChar char="•"/>
            </a:pPr>
            <a:endParaRPr lang="en-US"/>
          </a:p>
          <a:p>
            <a:pPr marL="285750" indent="-285750" algn="just">
              <a:buFont typeface="Arial" panose="020B0604020202020204" pitchFamily="34" charset="0"/>
              <a:buChar char="•"/>
            </a:pPr>
            <a:endParaRPr lang="en-US" b="1"/>
          </a:p>
        </p:txBody>
      </p:sp>
      <p:sp>
        <p:nvSpPr>
          <p:cNvPr id="8" name="TextBox 7">
            <a:extLst>
              <a:ext uri="{FF2B5EF4-FFF2-40B4-BE49-F238E27FC236}">
                <a16:creationId xmlns:a16="http://schemas.microsoft.com/office/drawing/2014/main" id="{0D89C6D9-D25D-997E-105E-462356BF9146}"/>
              </a:ext>
            </a:extLst>
          </p:cNvPr>
          <p:cNvSpPr txBox="1"/>
          <p:nvPr/>
        </p:nvSpPr>
        <p:spPr>
          <a:xfrm>
            <a:off x="4317167" y="5284653"/>
            <a:ext cx="7379305"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a:ea typeface="+mn-ea"/>
                <a:cs typeface="+mn-cs"/>
              </a:rPr>
              <a:t>* Not recommended; the metric behaves unpredictably and tends to reflect length of career more than anything else. </a:t>
            </a:r>
            <a:r>
              <a:rPr lang="en-US" sz="1600" dirty="0">
                <a:solidFill>
                  <a:prstClr val="black"/>
                </a:solidFill>
                <a:latin typeface="Calibri"/>
              </a:rPr>
              <a:t>For example,</a:t>
            </a:r>
            <a:r>
              <a:rPr kumimoji="0" lang="en-US" sz="1600" b="0" i="0" u="none" strike="noStrike" kern="1200" cap="none" spc="0" normalizeH="0" baseline="0" noProof="0" dirty="0">
                <a:ln>
                  <a:noFill/>
                </a:ln>
                <a:solidFill>
                  <a:prstClr val="black"/>
                </a:solidFill>
                <a:effectLst/>
                <a:uLnTx/>
                <a:uFillTx/>
                <a:latin typeface="Calibri"/>
                <a:ea typeface="+mn-ea"/>
                <a:cs typeface="+mn-cs"/>
              </a:rPr>
              <a:t> a person with a few highly influential works would look no more significant than a person with several modestly cited works. </a:t>
            </a:r>
          </a:p>
        </p:txBody>
      </p:sp>
      <p:sp>
        <p:nvSpPr>
          <p:cNvPr id="7" name="TextBox 6">
            <a:extLst>
              <a:ext uri="{FF2B5EF4-FFF2-40B4-BE49-F238E27FC236}">
                <a16:creationId xmlns:a16="http://schemas.microsoft.com/office/drawing/2014/main" id="{F756408E-C8B9-F6E3-BC86-7190D07D93EC}"/>
              </a:ext>
            </a:extLst>
          </p:cNvPr>
          <p:cNvSpPr txBox="1"/>
          <p:nvPr/>
        </p:nvSpPr>
        <p:spPr>
          <a:xfrm>
            <a:off x="5122358" y="2089199"/>
            <a:ext cx="6094427" cy="1200329"/>
          </a:xfrm>
          <a:prstGeom prst="rect">
            <a:avLst/>
          </a:prstGeom>
          <a:noFill/>
        </p:spPr>
        <p:txBody>
          <a:bodyPr wrap="square" rtlCol="0">
            <a:spAutoFit/>
          </a:bodyPr>
          <a:lstStyle/>
          <a:p>
            <a:r>
              <a:rPr lang="en-US" dirty="0"/>
              <a:t>calculated by counting the number of publications for which an author has been cited at least that same number of times … for example, in the example to the left, an h-index of 5 means that 5 of the author’s articles have been cited at least 5 times</a:t>
            </a:r>
          </a:p>
        </p:txBody>
      </p:sp>
    </p:spTree>
    <p:extLst>
      <p:ext uri="{BB962C8B-B14F-4D97-AF65-F5344CB8AC3E}">
        <p14:creationId xmlns:p14="http://schemas.microsoft.com/office/powerpoint/2010/main" val="2663548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90B60E5-AF68-875A-99DD-9F0C7CCDFE20}"/>
              </a:ext>
            </a:extLst>
          </p:cNvPr>
          <p:cNvSpPr>
            <a:spLocks noGrp="1"/>
          </p:cNvSpPr>
          <p:nvPr>
            <p:ph sz="half" idx="1"/>
          </p:nvPr>
        </p:nvSpPr>
        <p:spPr>
          <a:xfrm>
            <a:off x="838200" y="1479176"/>
            <a:ext cx="5181600" cy="4697787"/>
          </a:xfrm>
        </p:spPr>
        <p:txBody>
          <a:bodyPr>
            <a:noAutofit/>
          </a:bodyPr>
          <a:lstStyle/>
          <a:p>
            <a:pPr marL="285750" indent="-285750">
              <a:lnSpc>
                <a:spcPct val="100000"/>
              </a:lnSpc>
              <a:spcBef>
                <a:spcPts val="0"/>
              </a:spcBef>
              <a:spcAft>
                <a:spcPts val="600"/>
              </a:spcAft>
              <a:buFont typeface="Arial" panose="020B0604020202020204" pitchFamily="34" charset="0"/>
              <a:buChar char="•"/>
            </a:pPr>
            <a:r>
              <a:rPr lang="en-US" sz="1800" dirty="0"/>
              <a:t>A starting place to collect metrics about your scholarly works</a:t>
            </a:r>
          </a:p>
          <a:p>
            <a:pPr marL="285750" indent="-285750">
              <a:lnSpc>
                <a:spcPct val="100000"/>
              </a:lnSpc>
              <a:spcBef>
                <a:spcPts val="0"/>
              </a:spcBef>
              <a:spcAft>
                <a:spcPts val="600"/>
              </a:spcAft>
              <a:buFont typeface="Arial" panose="020B0604020202020204" pitchFamily="34" charset="0"/>
              <a:buChar char="•"/>
            </a:pPr>
            <a:r>
              <a:rPr lang="en-US" sz="1800" dirty="0">
                <a:ea typeface="Calibri"/>
                <a:cs typeface="Calibri"/>
              </a:rPr>
              <a:t>Altmetric provides links to mentions of your work that may demonstrate broader social impact (news coverage, policy works, etc.)</a:t>
            </a:r>
          </a:p>
          <a:p>
            <a:pPr marL="285750" indent="-285750">
              <a:lnSpc>
                <a:spcPct val="100000"/>
              </a:lnSpc>
              <a:spcBef>
                <a:spcPts val="0"/>
              </a:spcBef>
              <a:spcAft>
                <a:spcPts val="600"/>
              </a:spcAft>
              <a:buFont typeface="Arial" panose="020B0604020202020204" pitchFamily="34" charset="0"/>
              <a:buChar char="•"/>
            </a:pPr>
            <a:r>
              <a:rPr lang="en-US" sz="1800" dirty="0">
                <a:ea typeface="Calibri"/>
                <a:cs typeface="Calibri"/>
              </a:rPr>
              <a:t>Dimensions includes several useful citation-based metrics about your work:</a:t>
            </a:r>
          </a:p>
          <a:p>
            <a:pPr marL="742950" lvl="1" indent="-285750">
              <a:lnSpc>
                <a:spcPct val="100000"/>
              </a:lnSpc>
              <a:spcBef>
                <a:spcPts val="0"/>
              </a:spcBef>
              <a:spcAft>
                <a:spcPts val="600"/>
              </a:spcAft>
              <a:buFont typeface="Courier New" panose="020B0604020202020204" pitchFamily="34" charset="0"/>
              <a:buChar char="o"/>
            </a:pPr>
            <a:r>
              <a:rPr lang="en-US" sz="1600" dirty="0">
                <a:ea typeface="Calibri"/>
                <a:cs typeface="Calibri"/>
              </a:rPr>
              <a:t>Total </a:t>
            </a:r>
            <a:r>
              <a:rPr lang="en-US" sz="1600" b="1" dirty="0">
                <a:ea typeface="Calibri"/>
                <a:cs typeface="Calibri"/>
              </a:rPr>
              <a:t>citations</a:t>
            </a:r>
            <a:r>
              <a:rPr lang="en-US" sz="1600" dirty="0">
                <a:ea typeface="Calibri"/>
                <a:cs typeface="Calibri"/>
              </a:rPr>
              <a:t> per work </a:t>
            </a:r>
          </a:p>
          <a:p>
            <a:pPr marL="742950" lvl="1" indent="-285750">
              <a:lnSpc>
                <a:spcPct val="100000"/>
              </a:lnSpc>
              <a:spcBef>
                <a:spcPts val="0"/>
              </a:spcBef>
              <a:spcAft>
                <a:spcPts val="600"/>
              </a:spcAft>
              <a:buFont typeface="Courier New" panose="020B0604020202020204" pitchFamily="34" charset="0"/>
              <a:buChar char="o"/>
            </a:pPr>
            <a:r>
              <a:rPr lang="en-US" sz="1600" b="1" dirty="0">
                <a:ea typeface="Calibri"/>
                <a:cs typeface="Calibri"/>
              </a:rPr>
              <a:t>Field Citation Ratio </a:t>
            </a:r>
            <a:r>
              <a:rPr lang="en-US" sz="1600" dirty="0">
                <a:ea typeface="Calibri"/>
                <a:cs typeface="Calibri"/>
              </a:rPr>
              <a:t>(FCR): a normalized citation metric that enables comparison of how your work is cited with other works published in that year and in the same field</a:t>
            </a:r>
          </a:p>
          <a:p>
            <a:pPr marL="742950" lvl="1" indent="-285750">
              <a:lnSpc>
                <a:spcPct val="100000"/>
              </a:lnSpc>
              <a:spcBef>
                <a:spcPts val="0"/>
              </a:spcBef>
              <a:spcAft>
                <a:spcPts val="600"/>
              </a:spcAft>
              <a:buFont typeface="Courier New" panose="020B0604020202020204" pitchFamily="34" charset="0"/>
              <a:buChar char="o"/>
            </a:pPr>
            <a:r>
              <a:rPr lang="en-US" sz="1600" b="1" dirty="0">
                <a:ea typeface="Calibri"/>
                <a:cs typeface="Calibri"/>
              </a:rPr>
              <a:t>Relative Citation Ratio </a:t>
            </a:r>
            <a:r>
              <a:rPr lang="en-US" sz="1600" dirty="0">
                <a:ea typeface="Calibri"/>
                <a:cs typeface="Calibri"/>
              </a:rPr>
              <a:t>(RCR): similar to FCR, but limited to articles funded by the NIH</a:t>
            </a:r>
          </a:p>
          <a:p>
            <a:pPr marL="285750" indent="-285750">
              <a:lnSpc>
                <a:spcPct val="100000"/>
              </a:lnSpc>
              <a:spcBef>
                <a:spcPts val="0"/>
              </a:spcBef>
              <a:spcAft>
                <a:spcPts val="600"/>
              </a:spcAft>
              <a:buFont typeface="Courier New" panose="020B0604020202020204" pitchFamily="34" charset="0"/>
              <a:buChar char="o"/>
            </a:pPr>
            <a:r>
              <a:rPr lang="en-US" sz="1800" dirty="0">
                <a:ea typeface="Calibri"/>
                <a:cs typeface="Calibri"/>
              </a:rPr>
              <a:t>These metrics can demonstrate the specific impact of your work independent of perceived journal prestige</a:t>
            </a:r>
          </a:p>
        </p:txBody>
      </p:sp>
      <p:sp>
        <p:nvSpPr>
          <p:cNvPr id="7" name="Content Placeholder 6">
            <a:extLst>
              <a:ext uri="{FF2B5EF4-FFF2-40B4-BE49-F238E27FC236}">
                <a16:creationId xmlns:a16="http://schemas.microsoft.com/office/drawing/2014/main" id="{B47C4F03-8DBB-DCA8-A45C-F238E87EEC7F}"/>
              </a:ext>
            </a:extLst>
          </p:cNvPr>
          <p:cNvSpPr>
            <a:spLocks noGrp="1"/>
          </p:cNvSpPr>
          <p:nvPr>
            <p:ph sz="half" idx="2"/>
          </p:nvPr>
        </p:nvSpPr>
        <p:spPr>
          <a:xfrm>
            <a:off x="6172200" y="1479176"/>
            <a:ext cx="5181600" cy="4697787"/>
          </a:xfrm>
        </p:spPr>
        <p:txBody>
          <a:bodyPr>
            <a:noAutofit/>
          </a:bodyPr>
          <a:lstStyle/>
          <a:p>
            <a:pPr marL="285750" indent="-285750">
              <a:lnSpc>
                <a:spcPct val="100000"/>
              </a:lnSpc>
              <a:spcBef>
                <a:spcPts val="0"/>
              </a:spcBef>
              <a:spcAft>
                <a:spcPts val="600"/>
              </a:spcAft>
              <a:buFont typeface="Arial" panose="020B0604020202020204" pitchFamily="34" charset="0"/>
              <a:buChar char="•"/>
            </a:pPr>
            <a:r>
              <a:rPr lang="en-US" sz="1800" dirty="0"/>
              <a:t>Not all publications are tracked by citation databases (e.g. Scopus, Dimensions, etc.)</a:t>
            </a:r>
          </a:p>
          <a:p>
            <a:pPr marL="285750" indent="-285750">
              <a:lnSpc>
                <a:spcPct val="100000"/>
              </a:lnSpc>
              <a:spcBef>
                <a:spcPts val="0"/>
              </a:spcBef>
              <a:spcAft>
                <a:spcPts val="600"/>
              </a:spcAft>
              <a:buFont typeface="Arial" panose="020B0604020202020204" pitchFamily="34" charset="0"/>
              <a:buChar char="•"/>
            </a:pPr>
            <a:r>
              <a:rPr lang="en-US" sz="1800" dirty="0"/>
              <a:t>It takes time for a work to be cited</a:t>
            </a:r>
          </a:p>
          <a:p>
            <a:pPr marL="285750" indent="-285750">
              <a:lnSpc>
                <a:spcPct val="100000"/>
              </a:lnSpc>
              <a:spcBef>
                <a:spcPts val="0"/>
              </a:spcBef>
              <a:spcAft>
                <a:spcPts val="600"/>
              </a:spcAft>
              <a:buFont typeface="Arial" panose="020B0604020202020204" pitchFamily="34" charset="0"/>
              <a:buChar char="•"/>
            </a:pPr>
            <a:r>
              <a:rPr lang="en-US" sz="1800" dirty="0"/>
              <a:t>Citation counts vary depending on the source used. Dimensions is larger that most databases, but Google Scholar will often report a higher citation count.</a:t>
            </a:r>
          </a:p>
          <a:p>
            <a:pPr marL="285750" indent="-285750">
              <a:lnSpc>
                <a:spcPct val="100000"/>
              </a:lnSpc>
              <a:spcBef>
                <a:spcPts val="0"/>
              </a:spcBef>
              <a:spcAft>
                <a:spcPts val="600"/>
              </a:spcAft>
              <a:buFont typeface="Arial" panose="020B0604020202020204" pitchFamily="34" charset="0"/>
              <a:buChar char="•"/>
            </a:pPr>
            <a:r>
              <a:rPr lang="en-US" sz="1800" dirty="0"/>
              <a:t>The mentions reported by Altmetric are more meaningful that the calculated Altmetric Attention score.</a:t>
            </a:r>
          </a:p>
          <a:p>
            <a:pPr marL="285750" indent="-285750">
              <a:lnSpc>
                <a:spcPct val="100000"/>
              </a:lnSpc>
              <a:spcBef>
                <a:spcPts val="0"/>
              </a:spcBef>
              <a:spcAft>
                <a:spcPts val="600"/>
              </a:spcAft>
              <a:buFont typeface="Arial" panose="020B0604020202020204" pitchFamily="34" charset="0"/>
              <a:buChar char="•"/>
            </a:pPr>
            <a:r>
              <a:rPr lang="en-US" sz="1800" dirty="0"/>
              <a:t>Similar to the Journal Impact Factor (JIF), SJR and SNIP are journal-level metrics. These speak to </a:t>
            </a:r>
            <a:r>
              <a:rPr lang="en-US" sz="1800"/>
              <a:t>the relative </a:t>
            </a:r>
            <a:r>
              <a:rPr lang="en-US" sz="1800" dirty="0"/>
              <a:t>influence of the journal and may not reflect the value of your article. Learn more: </a:t>
            </a:r>
            <a:r>
              <a:rPr lang="en-US" sz="1800" dirty="0">
                <a:hlinkClick r:id="rId3"/>
              </a:rPr>
              <a:t>https://researchmetrics.indianapolis.iu.edu/resources.html</a:t>
            </a:r>
            <a:r>
              <a:rPr lang="en-US" sz="1800" dirty="0"/>
              <a:t> </a:t>
            </a:r>
          </a:p>
        </p:txBody>
      </p:sp>
      <p:sp>
        <p:nvSpPr>
          <p:cNvPr id="4" name="Title 1">
            <a:extLst>
              <a:ext uri="{FF2B5EF4-FFF2-40B4-BE49-F238E27FC236}">
                <a16:creationId xmlns:a16="http://schemas.microsoft.com/office/drawing/2014/main" id="{94C9F505-E73A-75F9-7769-46B194989F46}"/>
              </a:ext>
            </a:extLst>
          </p:cNvPr>
          <p:cNvSpPr txBox="1">
            <a:spLocks/>
          </p:cNvSpPr>
          <p:nvPr/>
        </p:nvSpPr>
        <p:spPr>
          <a:xfrm>
            <a:off x="6251612" y="530511"/>
            <a:ext cx="5102188" cy="71895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solidFill>
                  <a:srgbClr val="000000"/>
                </a:solidFill>
                <a:latin typeface="+mn-lt"/>
              </a:rPr>
              <a:t>Limitations</a:t>
            </a:r>
            <a:endParaRPr lang="en-US" sz="3200" b="1" dirty="0">
              <a:latin typeface="+mn-lt"/>
            </a:endParaRPr>
          </a:p>
        </p:txBody>
      </p:sp>
      <p:sp>
        <p:nvSpPr>
          <p:cNvPr id="10" name="Title 1">
            <a:extLst>
              <a:ext uri="{FF2B5EF4-FFF2-40B4-BE49-F238E27FC236}">
                <a16:creationId xmlns:a16="http://schemas.microsoft.com/office/drawing/2014/main" id="{E892EEFC-A312-6A05-9BBD-60114ADA36BE}"/>
              </a:ext>
            </a:extLst>
          </p:cNvPr>
          <p:cNvSpPr txBox="1">
            <a:spLocks/>
          </p:cNvSpPr>
          <p:nvPr/>
        </p:nvSpPr>
        <p:spPr>
          <a:xfrm>
            <a:off x="838200" y="530510"/>
            <a:ext cx="5102188" cy="71895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solidFill>
                  <a:srgbClr val="000000"/>
                </a:solidFill>
                <a:latin typeface="+mn-lt"/>
              </a:rPr>
              <a:t>Uses</a:t>
            </a:r>
            <a:endParaRPr lang="en-US" sz="3200" b="1" dirty="0">
              <a:latin typeface="+mn-lt"/>
            </a:endParaRPr>
          </a:p>
        </p:txBody>
      </p:sp>
    </p:spTree>
    <p:extLst>
      <p:ext uri="{BB962C8B-B14F-4D97-AF65-F5344CB8AC3E}">
        <p14:creationId xmlns:p14="http://schemas.microsoft.com/office/powerpoint/2010/main" val="32885325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f7420e54-9b8f-4f44-a78c-afb97d13113c"/>
    <lcf76f155ced4ddcb4097134ff3c332f xmlns="8f491ff5-e9e7-4509-8043-5be94f4446ed">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8303B5AA7B7AE49909ECB964E99F013" ma:contentTypeVersion="14" ma:contentTypeDescription="Create a new document." ma:contentTypeScope="" ma:versionID="86b0e96708211665b1d934d240efd910">
  <xsd:schema xmlns:xsd="http://www.w3.org/2001/XMLSchema" xmlns:xs="http://www.w3.org/2001/XMLSchema" xmlns:p="http://schemas.microsoft.com/office/2006/metadata/properties" xmlns:ns2="8f491ff5-e9e7-4509-8043-5be94f4446ed" xmlns:ns3="f7420e54-9b8f-4f44-a78c-afb97d13113c" targetNamespace="http://schemas.microsoft.com/office/2006/metadata/properties" ma:root="true" ma:fieldsID="4f0af76b797371e4aa3738e7a2c17ab9" ns2:_="" ns3:_="">
    <xsd:import namespace="8f491ff5-e9e7-4509-8043-5be94f4446ed"/>
    <xsd:import namespace="f7420e54-9b8f-4f44-a78c-afb97d13113c"/>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491ff5-e9e7-4509-8043-5be94f4446e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0eec0a79-46cb-4568-9b1b-2d720bd3207c"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7420e54-9b8f-4f44-a78c-afb97d13113c"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70ad5629-8766-4f32-96c8-9c31c87c48f3}" ma:internalName="TaxCatchAll" ma:showField="CatchAllData" ma:web="f7420e54-9b8f-4f44-a78c-afb97d13113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B677682-1D4A-4E63-8D0B-DAA12BB63D38}">
  <ds:schemaRefs>
    <ds:schemaRef ds:uri="http://schemas.microsoft.com/sharepoint/v3/contenttype/forms"/>
  </ds:schemaRefs>
</ds:datastoreItem>
</file>

<file path=customXml/itemProps2.xml><?xml version="1.0" encoding="utf-8"?>
<ds:datastoreItem xmlns:ds="http://schemas.openxmlformats.org/officeDocument/2006/customXml" ds:itemID="{9AD91973-8F5E-433D-B110-957C03C59E27}">
  <ds:schemaRefs>
    <ds:schemaRef ds:uri="http://www.w3.org/XML/1998/namespace"/>
    <ds:schemaRef ds:uri="http://schemas.microsoft.com/office/2006/documentManagement/types"/>
    <ds:schemaRef ds:uri="http://purl.org/dc/terms/"/>
    <ds:schemaRef ds:uri="http://schemas.microsoft.com/office/infopath/2007/PartnerControls"/>
    <ds:schemaRef ds:uri="8f491ff5-e9e7-4509-8043-5be94f4446ed"/>
    <ds:schemaRef ds:uri="http://schemas.microsoft.com/office/2006/metadata/properties"/>
    <ds:schemaRef ds:uri="http://purl.org/dc/dcmitype/"/>
    <ds:schemaRef ds:uri="http://schemas.openxmlformats.org/package/2006/metadata/core-properties"/>
    <ds:schemaRef ds:uri="f7420e54-9b8f-4f44-a78c-afb97d13113c"/>
    <ds:schemaRef ds:uri="http://purl.org/dc/elements/1.1/"/>
  </ds:schemaRefs>
</ds:datastoreItem>
</file>

<file path=customXml/itemProps3.xml><?xml version="1.0" encoding="utf-8"?>
<ds:datastoreItem xmlns:ds="http://schemas.openxmlformats.org/officeDocument/2006/customXml" ds:itemID="{4B44182B-20FE-483A-8F6E-6D136A7AD65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f491ff5-e9e7-4509-8043-5be94f4446ed"/>
    <ds:schemaRef ds:uri="f7420e54-9b8f-4f44-a78c-afb97d13113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TotalTime>
  <Words>622</Words>
  <Application>Microsoft Office PowerPoint</Application>
  <PresentationFormat>Widescreen</PresentationFormat>
  <Paragraphs>48</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Courier New</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MacIsaac, Olivia</dc:creator>
  <cp:lastModifiedBy>Osika, Elizabeth</cp:lastModifiedBy>
  <cp:revision>2</cp:revision>
  <dcterms:created xsi:type="dcterms:W3CDTF">2024-10-16T13:40:56Z</dcterms:created>
  <dcterms:modified xsi:type="dcterms:W3CDTF">2024-10-20T20:34:22Z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0x01010068303B5AA7B7AE49909ECB964E99F013</vt:lpwstr>
  </property>
  <property fmtid="{D5CDD505-2E9C-101B-9397-08002B2CF9AE}" pid="3" name="MSIP_Label_414b3c7e-3bfa-45f1-b28d-09d7fca8a9b7_ContentBits">
    <vt:lpwstr>0</vt:lpwstr>
  </property>
  <property fmtid="{D5CDD505-2E9C-101B-9397-08002B2CF9AE}" pid="4" name="MSIP_Label_414b3c7e-3bfa-45f1-b28d-09d7fca8a9b7_SiteId">
    <vt:lpwstr>1113be34-aed1-4d00-ab4b-cdd02510be91</vt:lpwstr>
  </property>
  <property fmtid="{D5CDD505-2E9C-101B-9397-08002B2CF9AE}" pid="5" name="MSIP_Label_414b3c7e-3bfa-45f1-b28d-09d7fca8a9b7_ActionId">
    <vt:lpwstr>d6afa143-e4cc-4e5d-a8d1-819370677023</vt:lpwstr>
  </property>
  <property fmtid="{D5CDD505-2E9C-101B-9397-08002B2CF9AE}" pid="6" name="MSIP_Label_414b3c7e-3bfa-45f1-b28d-09d7fca8a9b7_Method">
    <vt:lpwstr>Standard</vt:lpwstr>
  </property>
  <property fmtid="{D5CDD505-2E9C-101B-9397-08002B2CF9AE}" pid="7" name="MSIP_Label_414b3c7e-3bfa-45f1-b28d-09d7fca8a9b7_Enabled">
    <vt:lpwstr>true</vt:lpwstr>
  </property>
  <property fmtid="{D5CDD505-2E9C-101B-9397-08002B2CF9AE}" pid="8" name="MSIP_Label_414b3c7e-3bfa-45f1-b28d-09d7fca8a9b7_Name">
    <vt:lpwstr>University Internal</vt:lpwstr>
  </property>
  <property fmtid="{D5CDD505-2E9C-101B-9397-08002B2CF9AE}" pid="9" name="MSIP_Label_414b3c7e-3bfa-45f1-b28d-09d7fca8a9b7_SetDate">
    <vt:lpwstr>2024-10-17T19:59:43Z</vt:lpwstr>
  </property>
</Properties>
</file>